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ource Han Sans KR Normal" charset="1" panose="020B0400000000000000"/>
      <p:regular r:id="rId10"/>
    </p:embeddedFont>
    <p:embeddedFont>
      <p:font typeface="Source Han Sans KR Normal Bold" charset="1" panose="020B0500000000000000"/>
      <p:regular r:id="rId11"/>
    </p:embeddedFont>
    <p:embeddedFont>
      <p:font typeface="210 8비트" charset="1" panose="02020503020101020101"/>
      <p:regular r:id="rId12"/>
    </p:embeddedFont>
    <p:embeddedFont>
      <p:font typeface="210 8비트 Bold" charset="1" panose="02020503020101020101"/>
      <p:regular r:id="rId13"/>
    </p:embeddedFont>
    <p:embeddedFont>
      <p:font typeface="210 8비트 Light" charset="1" panose="02020503020101020101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svg" Type="http://schemas.openxmlformats.org/officeDocument/2006/relationships/image"/><Relationship Id="rId12" Target="../media/image99.png" Type="http://schemas.openxmlformats.org/officeDocument/2006/relationships/image"/><Relationship Id="rId13" Target="../media/image100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38.png" Type="http://schemas.openxmlformats.org/officeDocument/2006/relationships/image"/><Relationship Id="rId19" Target="../media/image39.svg" Type="http://schemas.openxmlformats.org/officeDocument/2006/relationships/image"/><Relationship Id="rId2" Target="../media/image26.png" Type="http://schemas.openxmlformats.org/officeDocument/2006/relationships/image"/><Relationship Id="rId20" Target="../media/image101.gif" Type="http://schemas.openxmlformats.org/officeDocument/2006/relationships/image"/><Relationship Id="rId21" Target="../media/image102.png" Type="http://schemas.openxmlformats.org/officeDocument/2006/relationships/image"/><Relationship Id="rId22" Target="../media/image103.png" Type="http://schemas.openxmlformats.org/officeDocument/2006/relationships/image"/><Relationship Id="rId3" Target="../media/image27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84.gif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84.gif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106.png" Type="http://schemas.openxmlformats.org/officeDocument/2006/relationships/image"/><Relationship Id="rId8" Target="../media/image10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12" Target="../media/image34.gif" Type="http://schemas.openxmlformats.org/officeDocument/2006/relationships/image"/><Relationship Id="rId13" Target="../media/image35.gif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6.png" Type="http://schemas.openxmlformats.org/officeDocument/2006/relationships/image"/><Relationship Id="rId20" Target="../media/image42.png" Type="http://schemas.openxmlformats.org/officeDocument/2006/relationships/image"/><Relationship Id="rId21" Target="../media/image43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48.png" Type="http://schemas.openxmlformats.org/officeDocument/2006/relationships/image"/><Relationship Id="rId18" Target="../media/image49.png" Type="http://schemas.openxmlformats.org/officeDocument/2006/relationships/image"/><Relationship Id="rId19" Target="../media/image50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33.gif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63.png" Type="http://schemas.openxmlformats.org/officeDocument/2006/relationships/image"/><Relationship Id="rId19" Target="../media/image64.svg" Type="http://schemas.openxmlformats.org/officeDocument/2006/relationships/image"/><Relationship Id="rId2" Target="../media/image1.png" Type="http://schemas.openxmlformats.org/officeDocument/2006/relationships/image"/><Relationship Id="rId20" Target="../media/image65.png" Type="http://schemas.openxmlformats.org/officeDocument/2006/relationships/image"/><Relationship Id="rId21" Target="../media/image66.svg" Type="http://schemas.openxmlformats.org/officeDocument/2006/relationships/image"/><Relationship Id="rId22" Target="../media/image14.png" Type="http://schemas.openxmlformats.org/officeDocument/2006/relationships/image"/><Relationship Id="rId23" Target="../media/image15.svg" Type="http://schemas.openxmlformats.org/officeDocument/2006/relationships/image"/><Relationship Id="rId24" Target="../media/image34.gif" Type="http://schemas.openxmlformats.org/officeDocument/2006/relationships/image"/><Relationship Id="rId25" Target="../media/image67.gif" Type="http://schemas.openxmlformats.org/officeDocument/2006/relationships/image"/><Relationship Id="rId26" Target="../media/image24.gif" Type="http://schemas.openxmlformats.org/officeDocument/2006/relationships/image"/><Relationship Id="rId27" Target="../media/image29.png" Type="http://schemas.openxmlformats.org/officeDocument/2006/relationships/image"/><Relationship Id="rId28" Target="../media/image30.svg" Type="http://schemas.openxmlformats.org/officeDocument/2006/relationships/image"/><Relationship Id="rId29" Target="../media/image68.png" Type="http://schemas.openxmlformats.org/officeDocument/2006/relationships/image"/><Relationship Id="rId3" Target="../media/image2.svg" Type="http://schemas.openxmlformats.org/officeDocument/2006/relationships/image"/><Relationship Id="rId30" Target="../media/image69.svg" Type="http://schemas.openxmlformats.org/officeDocument/2006/relationships/image"/><Relationship Id="rId31" Target="../media/image70.png" Type="http://schemas.openxmlformats.org/officeDocument/2006/relationships/image"/><Relationship Id="rId32" Target="../media/image71.svg" Type="http://schemas.openxmlformats.org/officeDocument/2006/relationships/image"/><Relationship Id="rId33" Target="../media/image20.png" Type="http://schemas.openxmlformats.org/officeDocument/2006/relationships/image"/><Relationship Id="rId34" Target="../media/image21.svg" Type="http://schemas.openxmlformats.org/officeDocument/2006/relationships/image"/><Relationship Id="rId35" Target="../media/image72.png" Type="http://schemas.openxmlformats.org/officeDocument/2006/relationships/image"/><Relationship Id="rId36" Target="../media/image73.svg" Type="http://schemas.openxmlformats.org/officeDocument/2006/relationships/image"/><Relationship Id="rId37" Target="../media/image74.png" Type="http://schemas.openxmlformats.org/officeDocument/2006/relationships/image"/><Relationship Id="rId38" Target="../media/image75.png" Type="http://schemas.openxmlformats.org/officeDocument/2006/relationships/image"/><Relationship Id="rId39" Target="../media/image7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7.gif" Type="http://schemas.openxmlformats.org/officeDocument/2006/relationships/image"/><Relationship Id="rId9" Target="../media/image8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44.png" Type="http://schemas.openxmlformats.org/officeDocument/2006/relationships/image"/><Relationship Id="rId16" Target="../media/image45.svg" Type="http://schemas.openxmlformats.org/officeDocument/2006/relationships/image"/><Relationship Id="rId17" Target="../media/image82.png" Type="http://schemas.openxmlformats.org/officeDocument/2006/relationships/image"/><Relationship Id="rId18" Target="../media/image83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33.gif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84.gif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gif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87.png" Type="http://schemas.openxmlformats.org/officeDocument/2006/relationships/image"/><Relationship Id="rId8" Target="../media/image88.svg" Type="http://schemas.openxmlformats.org/officeDocument/2006/relationships/image"/><Relationship Id="rId9" Target="../media/image8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7080944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5744" y="6232898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873" y="6228904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6254379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701359"/>
            <a:ext cx="1952265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ea typeface="210 8비트"/>
              </a:rPr>
              <a:t>플레이어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58764"/>
            <a:ext cx="1866718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ea typeface="210 8비트"/>
              </a:rPr>
              <a:t>플레이어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78701" y="8667924"/>
            <a:ext cx="362835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ea typeface="Source Han Sans KR Normal"/>
              </a:rPr>
              <a:t>플레이데이터 김찬동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1856" y="2366159"/>
            <a:ext cx="13564288" cy="341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>
                <a:solidFill>
                  <a:srgbClr val="FF63D8"/>
                </a:solidFill>
                <a:latin typeface="210 8비트"/>
              </a:rPr>
              <a:t>HADOOP 이랑</a:t>
            </a:r>
          </a:p>
          <a:p>
            <a:pPr algn="ctr">
              <a:lnSpc>
                <a:spcPts val="13520"/>
              </a:lnSpc>
            </a:pPr>
            <a:r>
              <a:rPr lang="en-US" sz="10400">
                <a:solidFill>
                  <a:srgbClr val="FF63D8"/>
                </a:solidFill>
                <a:ea typeface="210 8비트"/>
              </a:rPr>
              <a:t>친해지기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701359"/>
            <a:ext cx="4244462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ea typeface="210 8비트"/>
              </a:rPr>
              <a:t>최고점수 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7191297" y="1782699"/>
            <a:ext cx="10747122" cy="1081471"/>
          </a:xfrm>
          <a:custGeom>
            <a:avLst/>
            <a:gdLst/>
            <a:ahLst/>
            <a:cxnLst/>
            <a:rect r="r" b="b" t="t" l="l"/>
            <a:pathLst>
              <a:path h="1081471" w="10747122">
                <a:moveTo>
                  <a:pt x="0" y="0"/>
                </a:moveTo>
                <a:lnTo>
                  <a:pt x="10747121" y="0"/>
                </a:lnTo>
                <a:lnTo>
                  <a:pt x="10747121" y="1081472"/>
                </a:lnTo>
                <a:lnTo>
                  <a:pt x="0" y="108147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004231" y="3428507"/>
            <a:ext cx="5459167" cy="5082673"/>
          </a:xfrm>
          <a:custGeom>
            <a:avLst/>
            <a:gdLst/>
            <a:ahLst/>
            <a:cxnLst/>
            <a:rect r="r" b="b" t="t" l="l"/>
            <a:pathLst>
              <a:path h="5082673" w="5459167">
                <a:moveTo>
                  <a:pt x="0" y="0"/>
                </a:moveTo>
                <a:lnTo>
                  <a:pt x="5459167" y="0"/>
                </a:lnTo>
                <a:lnTo>
                  <a:pt x="5459167" y="5082673"/>
                </a:lnTo>
                <a:lnTo>
                  <a:pt x="0" y="508267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9947" y="2987285"/>
            <a:ext cx="7440915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FF63D8"/>
                </a:solidFill>
                <a:ea typeface="210 8비트"/>
              </a:rPr>
              <a:t>도시별 고객 분류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0546" y="6033545"/>
            <a:ext cx="4044919" cy="1456171"/>
          </a:xfrm>
          <a:custGeom>
            <a:avLst/>
            <a:gdLst/>
            <a:ahLst/>
            <a:cxnLst/>
            <a:rect r="r" b="b" t="t" l="l"/>
            <a:pathLst>
              <a:path h="1456171" w="4044919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68948" y="8181304"/>
            <a:ext cx="2348115" cy="174461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800725" y="2883507"/>
            <a:ext cx="10840323" cy="1080757"/>
          </a:xfrm>
          <a:custGeom>
            <a:avLst/>
            <a:gdLst/>
            <a:ahLst/>
            <a:cxnLst/>
            <a:rect r="r" b="b" t="t" l="l"/>
            <a:pathLst>
              <a:path h="1080757" w="10840323">
                <a:moveTo>
                  <a:pt x="0" y="0"/>
                </a:moveTo>
                <a:lnTo>
                  <a:pt x="10840322" y="0"/>
                </a:lnTo>
                <a:lnTo>
                  <a:pt x="10840322" y="1080757"/>
                </a:lnTo>
                <a:lnTo>
                  <a:pt x="0" y="10807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9039" y="4566879"/>
            <a:ext cx="8849786" cy="4680175"/>
          </a:xfrm>
          <a:custGeom>
            <a:avLst/>
            <a:gdLst/>
            <a:ahLst/>
            <a:cxnLst/>
            <a:rect r="r" b="b" t="t" l="l"/>
            <a:pathLst>
              <a:path h="4680175" w="8849786">
                <a:moveTo>
                  <a:pt x="0" y="0"/>
                </a:moveTo>
                <a:lnTo>
                  <a:pt x="8849786" y="0"/>
                </a:lnTo>
                <a:lnTo>
                  <a:pt x="8849786" y="4680175"/>
                </a:lnTo>
                <a:lnTo>
                  <a:pt x="0" y="46801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617" y="3983314"/>
            <a:ext cx="6073108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FF63D8"/>
                </a:solidFill>
                <a:latin typeface="210 8비트"/>
              </a:rPr>
              <a:t>DEVICE 별 정렬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546" y="6033545"/>
            <a:ext cx="4044919" cy="1456171"/>
          </a:xfrm>
          <a:custGeom>
            <a:avLst/>
            <a:gdLst/>
            <a:ahLst/>
            <a:cxnLst/>
            <a:rect r="r" b="b" t="t" l="l"/>
            <a:pathLst>
              <a:path h="1456171" w="4044919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68948" y="8181304"/>
            <a:ext cx="2348115" cy="174461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49098" y="2453470"/>
            <a:ext cx="10454432" cy="412182"/>
          </a:xfrm>
          <a:custGeom>
            <a:avLst/>
            <a:gdLst/>
            <a:ahLst/>
            <a:cxnLst/>
            <a:rect r="r" b="b" t="t" l="l"/>
            <a:pathLst>
              <a:path h="412182" w="10454432">
                <a:moveTo>
                  <a:pt x="0" y="0"/>
                </a:moveTo>
                <a:lnTo>
                  <a:pt x="10454431" y="0"/>
                </a:lnTo>
                <a:lnTo>
                  <a:pt x="10454431" y="412182"/>
                </a:lnTo>
                <a:lnTo>
                  <a:pt x="0" y="412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15188" y="3606160"/>
            <a:ext cx="3122252" cy="5652140"/>
          </a:xfrm>
          <a:custGeom>
            <a:avLst/>
            <a:gdLst/>
            <a:ahLst/>
            <a:cxnLst/>
            <a:rect r="r" b="b" t="t" l="l"/>
            <a:pathLst>
              <a:path h="5652140" w="3122252">
                <a:moveTo>
                  <a:pt x="0" y="0"/>
                </a:moveTo>
                <a:lnTo>
                  <a:pt x="3122252" y="0"/>
                </a:lnTo>
                <a:lnTo>
                  <a:pt x="3122252" y="5652140"/>
                </a:lnTo>
                <a:lnTo>
                  <a:pt x="0" y="56521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6451" y="3933133"/>
            <a:ext cx="6073108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FF63D8"/>
                </a:solidFill>
                <a:ea typeface="210 8비트"/>
              </a:rPr>
              <a:t>대문자로 정렬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074362" cy="796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기승전결은 없지만,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제가 이것저것 해보는 것에 대해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의미를 두었습니다.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예제를 최대한 응용하려 하였고,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오류나 모르는 건 구글링과 GPT를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사용했습니다.</a:t>
            </a:r>
          </a:p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63D8"/>
                </a:solidFill>
                <a:ea typeface="210 8비트"/>
              </a:rPr>
              <a:t>부족하지만 봐주셔서 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309009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59149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32055" y="659149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562902" y="6591494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4789995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757940" y="5309009"/>
            <a:ext cx="772120" cy="87740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4921268" y="5439629"/>
            <a:ext cx="1018464" cy="616171"/>
          </a:xfrm>
          <a:prstGeom prst="rect">
            <a:avLst/>
          </a:prstGeom>
        </p:spPr>
      </p:pic>
      <p:sp>
        <p:nvSpPr>
          <p:cNvPr name="Freeform 18" id="18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832555" y="2012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01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67030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12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429063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07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149479" y="2987636"/>
            <a:ext cx="173165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210 8비트"/>
              </a:rPr>
              <a:t>다룰 주제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7359267"/>
            <a:ext cx="3657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Han Sans KR Normal"/>
              </a:rPr>
              <a:t>C 드라이브에서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하둡으로 보내기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32055" y="7359267"/>
            <a:ext cx="365760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보낸 파일을 PIG로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ea typeface="Source Han Sans KR Normal"/>
              </a:rPr>
              <a:t>보내기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62902" y="7359267"/>
            <a:ext cx="365760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Han Sans KR Normal"/>
              </a:rPr>
              <a:t>PIG를 통해 전처리해보기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19669" y="2275240"/>
            <a:ext cx="12082372" cy="179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4200">
                <a:solidFill>
                  <a:srgbClr val="FF63D8"/>
                </a:solidFill>
                <a:ea typeface="210 8비트"/>
              </a:rPr>
              <a:t>간단한 조사를 위해</a:t>
            </a:r>
          </a:p>
          <a:p>
            <a:pPr algn="ctr">
              <a:lnSpc>
                <a:spcPts val="4704"/>
              </a:lnSpc>
            </a:pPr>
            <a:r>
              <a:rPr lang="en-US" sz="4200">
                <a:solidFill>
                  <a:srgbClr val="FF63D8"/>
                </a:solidFill>
                <a:ea typeface="210 8비트"/>
              </a:rPr>
              <a:t>넷플릭스유저들 분석을</a:t>
            </a:r>
          </a:p>
          <a:p>
            <a:pPr algn="ctr">
              <a:lnSpc>
                <a:spcPts val="4704"/>
              </a:lnSpc>
            </a:pPr>
            <a:r>
              <a:rPr lang="en-US" sz="4200">
                <a:solidFill>
                  <a:srgbClr val="FF63D8"/>
                </a:solidFill>
                <a:ea typeface="210 8비트"/>
              </a:rPr>
              <a:t>해보았다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425" y="1213161"/>
            <a:ext cx="8079520" cy="2733951"/>
            <a:chOff x="0" y="0"/>
            <a:chExt cx="2127939" cy="7200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27939" cy="720053"/>
            </a:xfrm>
            <a:custGeom>
              <a:avLst/>
              <a:gdLst/>
              <a:ahLst/>
              <a:cxnLst/>
              <a:rect r="r" b="b" t="t" l="l"/>
              <a:pathLst>
                <a:path h="720053" w="2127939">
                  <a:moveTo>
                    <a:pt x="46953" y="0"/>
                  </a:moveTo>
                  <a:lnTo>
                    <a:pt x="2080987" y="0"/>
                  </a:lnTo>
                  <a:cubicBezTo>
                    <a:pt x="2106918" y="0"/>
                    <a:pt x="2127939" y="21021"/>
                    <a:pt x="2127939" y="46953"/>
                  </a:cubicBezTo>
                  <a:lnTo>
                    <a:pt x="2127939" y="673100"/>
                  </a:lnTo>
                  <a:cubicBezTo>
                    <a:pt x="2127939" y="699032"/>
                    <a:pt x="2106918" y="720053"/>
                    <a:pt x="2080987" y="720053"/>
                  </a:cubicBezTo>
                  <a:lnTo>
                    <a:pt x="46953" y="720053"/>
                  </a:lnTo>
                  <a:cubicBezTo>
                    <a:pt x="34500" y="720053"/>
                    <a:pt x="22557" y="715106"/>
                    <a:pt x="13752" y="706301"/>
                  </a:cubicBezTo>
                  <a:cubicBezTo>
                    <a:pt x="4947" y="697496"/>
                    <a:pt x="0" y="685553"/>
                    <a:pt x="0" y="673100"/>
                  </a:cubicBezTo>
                  <a:lnTo>
                    <a:pt x="0" y="46953"/>
                  </a:lnTo>
                  <a:cubicBezTo>
                    <a:pt x="0" y="21021"/>
                    <a:pt x="21021" y="0"/>
                    <a:pt x="4695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                       kaggle에서 데이터를 찾아,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                       하둡으로 csv 파일 전송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775136" y="241207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832555" y="2012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01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67030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12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29063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07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978560" y="202698"/>
            <a:ext cx="9259259" cy="3022237"/>
          </a:xfrm>
          <a:custGeom>
            <a:avLst/>
            <a:gdLst/>
            <a:ahLst/>
            <a:cxnLst/>
            <a:rect r="r" b="b" t="t" l="l"/>
            <a:pathLst>
              <a:path h="3022237" w="9259259">
                <a:moveTo>
                  <a:pt x="0" y="0"/>
                </a:moveTo>
                <a:lnTo>
                  <a:pt x="9259259" y="0"/>
                </a:lnTo>
                <a:lnTo>
                  <a:pt x="9259259" y="3022237"/>
                </a:lnTo>
                <a:lnTo>
                  <a:pt x="0" y="3022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34065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30425" y="4904903"/>
            <a:ext cx="8079520" cy="2834312"/>
            <a:chOff x="0" y="0"/>
            <a:chExt cx="2127939" cy="7464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27939" cy="746486"/>
            </a:xfrm>
            <a:custGeom>
              <a:avLst/>
              <a:gdLst/>
              <a:ahLst/>
              <a:cxnLst/>
              <a:rect r="r" b="b" t="t" l="l"/>
              <a:pathLst>
                <a:path h="746486" w="2127939">
                  <a:moveTo>
                    <a:pt x="46953" y="0"/>
                  </a:moveTo>
                  <a:lnTo>
                    <a:pt x="2080987" y="0"/>
                  </a:lnTo>
                  <a:cubicBezTo>
                    <a:pt x="2106918" y="0"/>
                    <a:pt x="2127939" y="21021"/>
                    <a:pt x="2127939" y="46953"/>
                  </a:cubicBezTo>
                  <a:lnTo>
                    <a:pt x="2127939" y="699533"/>
                  </a:lnTo>
                  <a:cubicBezTo>
                    <a:pt x="2127939" y="711986"/>
                    <a:pt x="2122993" y="723928"/>
                    <a:pt x="2114187" y="732734"/>
                  </a:cubicBezTo>
                  <a:cubicBezTo>
                    <a:pt x="2105382" y="741539"/>
                    <a:pt x="2093439" y="746486"/>
                    <a:pt x="2080987" y="746486"/>
                  </a:cubicBezTo>
                  <a:lnTo>
                    <a:pt x="46953" y="746486"/>
                  </a:lnTo>
                  <a:cubicBezTo>
                    <a:pt x="34500" y="746486"/>
                    <a:pt x="22557" y="741539"/>
                    <a:pt x="13752" y="732734"/>
                  </a:cubicBezTo>
                  <a:cubicBezTo>
                    <a:pt x="4947" y="723928"/>
                    <a:pt x="0" y="711986"/>
                    <a:pt x="0" y="699533"/>
                  </a:cubicBezTo>
                  <a:lnTo>
                    <a:pt x="0" y="46953"/>
                  </a:lnTo>
                  <a:cubicBezTo>
                    <a:pt x="0" y="21021"/>
                    <a:pt x="21021" y="0"/>
                    <a:pt x="4695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                       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                      파일이 잘 들어와있는지 확인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943099" y="627187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978560" y="3405910"/>
            <a:ext cx="9309440" cy="1974223"/>
          </a:xfrm>
          <a:custGeom>
            <a:avLst/>
            <a:gdLst/>
            <a:ahLst/>
            <a:cxnLst/>
            <a:rect r="r" b="b" t="t" l="l"/>
            <a:pathLst>
              <a:path h="1974223" w="9309440">
                <a:moveTo>
                  <a:pt x="0" y="0"/>
                </a:moveTo>
                <a:lnTo>
                  <a:pt x="9309440" y="0"/>
                </a:lnTo>
                <a:lnTo>
                  <a:pt x="9309440" y="1974224"/>
                </a:lnTo>
                <a:lnTo>
                  <a:pt x="0" y="19742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22197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978560" y="5565382"/>
            <a:ext cx="9145574" cy="4445706"/>
          </a:xfrm>
          <a:custGeom>
            <a:avLst/>
            <a:gdLst/>
            <a:ahLst/>
            <a:cxnLst/>
            <a:rect r="r" b="b" t="t" l="l"/>
            <a:pathLst>
              <a:path h="4445706" w="9145574">
                <a:moveTo>
                  <a:pt x="0" y="0"/>
                </a:moveTo>
                <a:lnTo>
                  <a:pt x="9145574" y="0"/>
                </a:lnTo>
                <a:lnTo>
                  <a:pt x="9145574" y="4445706"/>
                </a:lnTo>
                <a:lnTo>
                  <a:pt x="0" y="444570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30479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-2024290" y="3767088"/>
            <a:ext cx="1084247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>
                <a:solidFill>
                  <a:srgbClr val="FF63D8"/>
                </a:solidFill>
                <a:latin typeface="210 8비트"/>
              </a:rPr>
              <a:t>PIG로 복사및 확인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74790" y="65130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7"/>
                </a:lnTo>
                <a:lnTo>
                  <a:pt x="0" y="66209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75294" y="6567413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474790" y="5411047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6859401" y="217010"/>
            <a:ext cx="11428599" cy="2813722"/>
          </a:xfrm>
          <a:custGeom>
            <a:avLst/>
            <a:gdLst/>
            <a:ahLst/>
            <a:cxnLst/>
            <a:rect r="r" b="b" t="t" l="l"/>
            <a:pathLst>
              <a:path h="2813722" w="11428599">
                <a:moveTo>
                  <a:pt x="0" y="0"/>
                </a:moveTo>
                <a:lnTo>
                  <a:pt x="11428599" y="0"/>
                </a:lnTo>
                <a:lnTo>
                  <a:pt x="11428599" y="2813722"/>
                </a:lnTo>
                <a:lnTo>
                  <a:pt x="0" y="2813722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l="0" t="-217" r="0" b="-217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6859401" y="3047940"/>
            <a:ext cx="11382098" cy="3307147"/>
          </a:xfrm>
          <a:custGeom>
            <a:avLst/>
            <a:gdLst/>
            <a:ahLst/>
            <a:cxnLst/>
            <a:rect r="r" b="b" t="t" l="l"/>
            <a:pathLst>
              <a:path h="3307147" w="11382098">
                <a:moveTo>
                  <a:pt x="0" y="0"/>
                </a:moveTo>
                <a:lnTo>
                  <a:pt x="11382098" y="0"/>
                </a:lnTo>
                <a:lnTo>
                  <a:pt x="11382098" y="3307147"/>
                </a:lnTo>
                <a:lnTo>
                  <a:pt x="0" y="3307147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814350" y="6374137"/>
            <a:ext cx="6673859" cy="3767472"/>
          </a:xfrm>
          <a:custGeom>
            <a:avLst/>
            <a:gdLst/>
            <a:ahLst/>
            <a:cxnLst/>
            <a:rect r="r" b="b" t="t" l="l"/>
            <a:pathLst>
              <a:path h="3767472" w="6673859">
                <a:moveTo>
                  <a:pt x="0" y="0"/>
                </a:moveTo>
                <a:lnTo>
                  <a:pt x="6673858" y="0"/>
                </a:lnTo>
                <a:lnTo>
                  <a:pt x="6673858" y="3767472"/>
                </a:lnTo>
                <a:lnTo>
                  <a:pt x="0" y="3767472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52942" r="-4053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2962" y="2098172"/>
            <a:ext cx="9218190" cy="5796202"/>
          </a:xfrm>
          <a:custGeom>
            <a:avLst/>
            <a:gdLst/>
            <a:ahLst/>
            <a:cxnLst/>
            <a:rect r="r" b="b" t="t" l="l"/>
            <a:pathLst>
              <a:path h="5796202" w="9218190">
                <a:moveTo>
                  <a:pt x="0" y="0"/>
                </a:moveTo>
                <a:lnTo>
                  <a:pt x="9218190" y="0"/>
                </a:lnTo>
                <a:lnTo>
                  <a:pt x="9218190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85203"/>
            <a:ext cx="5104688" cy="432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구독유형</a:t>
            </a:r>
          </a:p>
          <a:p>
            <a:pPr algn="ctr"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및</a:t>
            </a:r>
          </a:p>
          <a:p>
            <a:pPr algn="ctr">
              <a:lnSpc>
                <a:spcPts val="11439"/>
              </a:lnSpc>
            </a:pPr>
            <a:r>
              <a:rPr lang="en-US" sz="8799">
                <a:solidFill>
                  <a:srgbClr val="FF63D8"/>
                </a:solidFill>
                <a:ea typeface="210 8비트"/>
              </a:rPr>
              <a:t>월요금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6746" y="2770658"/>
            <a:ext cx="6354032" cy="1837568"/>
            <a:chOff x="0" y="0"/>
            <a:chExt cx="1673490" cy="483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3490" cy="483969"/>
            </a:xfrm>
            <a:custGeom>
              <a:avLst/>
              <a:gdLst/>
              <a:ahLst/>
              <a:cxnLst/>
              <a:rect r="r" b="b" t="t" l="l"/>
              <a:pathLst>
                <a:path h="483969" w="1673490">
                  <a:moveTo>
                    <a:pt x="59703" y="0"/>
                  </a:moveTo>
                  <a:lnTo>
                    <a:pt x="1613787" y="0"/>
                  </a:lnTo>
                  <a:cubicBezTo>
                    <a:pt x="1646760" y="0"/>
                    <a:pt x="1673490" y="26730"/>
                    <a:pt x="1673490" y="59703"/>
                  </a:cubicBezTo>
                  <a:lnTo>
                    <a:pt x="1673490" y="424266"/>
                  </a:lnTo>
                  <a:cubicBezTo>
                    <a:pt x="1673490" y="457239"/>
                    <a:pt x="1646760" y="483969"/>
                    <a:pt x="1613787" y="483969"/>
                  </a:cubicBezTo>
                  <a:lnTo>
                    <a:pt x="59703" y="483969"/>
                  </a:lnTo>
                  <a:cubicBezTo>
                    <a:pt x="26730" y="483969"/>
                    <a:pt x="0" y="457239"/>
                    <a:pt x="0" y="424266"/>
                  </a:cubicBezTo>
                  <a:lnTo>
                    <a:pt x="0" y="59703"/>
                  </a:lnTo>
                  <a:cubicBezTo>
                    <a:pt x="0" y="26730"/>
                    <a:pt x="26730" y="0"/>
                    <a:pt x="59703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요금제 기준 평균 얼마나 나오는지.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10778" y="4168169"/>
            <a:ext cx="11320076" cy="1432565"/>
          </a:xfrm>
          <a:custGeom>
            <a:avLst/>
            <a:gdLst/>
            <a:ahLst/>
            <a:cxnLst/>
            <a:rect r="r" b="b" t="t" l="l"/>
            <a:pathLst>
              <a:path h="1432565" w="11320076">
                <a:moveTo>
                  <a:pt x="0" y="0"/>
                </a:moveTo>
                <a:lnTo>
                  <a:pt x="11320077" y="0"/>
                </a:lnTo>
                <a:lnTo>
                  <a:pt x="11320077" y="1432565"/>
                </a:lnTo>
                <a:lnTo>
                  <a:pt x="0" y="14325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07652" y="1753476"/>
            <a:ext cx="11323203" cy="1711810"/>
          </a:xfrm>
          <a:custGeom>
            <a:avLst/>
            <a:gdLst/>
            <a:ahLst/>
            <a:cxnLst/>
            <a:rect r="r" b="b" t="t" l="l"/>
            <a:pathLst>
              <a:path h="1711810" w="11323203">
                <a:moveTo>
                  <a:pt x="0" y="0"/>
                </a:moveTo>
                <a:lnTo>
                  <a:pt x="11323203" y="0"/>
                </a:lnTo>
                <a:lnTo>
                  <a:pt x="11323203" y="1711810"/>
                </a:lnTo>
                <a:lnTo>
                  <a:pt x="0" y="1711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091081"/>
            <a:ext cx="1866718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ea typeface="210 8비트"/>
              </a:rPr>
              <a:t>플레이어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8712793" y="525532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92051" y="3400859"/>
            <a:ext cx="5485224" cy="1472865"/>
            <a:chOff x="0" y="0"/>
            <a:chExt cx="1444668" cy="3879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4668" cy="387915"/>
            </a:xfrm>
            <a:custGeom>
              <a:avLst/>
              <a:gdLst/>
              <a:ahLst/>
              <a:cxnLst/>
              <a:rect r="r" b="b" t="t" l="l"/>
              <a:pathLst>
                <a:path h="387915" w="1444668">
                  <a:moveTo>
                    <a:pt x="69159" y="0"/>
                  </a:moveTo>
                  <a:lnTo>
                    <a:pt x="1375509" y="0"/>
                  </a:lnTo>
                  <a:cubicBezTo>
                    <a:pt x="1413704" y="0"/>
                    <a:pt x="1444668" y="30964"/>
                    <a:pt x="1444668" y="69159"/>
                  </a:cubicBezTo>
                  <a:lnTo>
                    <a:pt x="1444668" y="318756"/>
                  </a:lnTo>
                  <a:cubicBezTo>
                    <a:pt x="1444668" y="356951"/>
                    <a:pt x="1413704" y="387915"/>
                    <a:pt x="1375509" y="387915"/>
                  </a:cubicBezTo>
                  <a:lnTo>
                    <a:pt x="69159" y="387915"/>
                  </a:lnTo>
                  <a:cubicBezTo>
                    <a:pt x="50817" y="387915"/>
                    <a:pt x="33226" y="380629"/>
                    <a:pt x="20256" y="367659"/>
                  </a:cubicBezTo>
                  <a:cubicBezTo>
                    <a:pt x="7286" y="354689"/>
                    <a:pt x="0" y="337098"/>
                    <a:pt x="0" y="318756"/>
                  </a:cubicBezTo>
                  <a:lnTo>
                    <a:pt x="0" y="69159"/>
                  </a:lnTo>
                  <a:cubicBezTo>
                    <a:pt x="0" y="50817"/>
                    <a:pt x="7286" y="33226"/>
                    <a:pt x="20256" y="20256"/>
                  </a:cubicBezTo>
                  <a:cubicBezTo>
                    <a:pt x="33226" y="7286"/>
                    <a:pt x="50817" y="0"/>
                    <a:pt x="69159" y="0"/>
                  </a:cubicBezTo>
                  <a:close/>
                </a:path>
              </a:pathLst>
            </a:custGeom>
            <a:solidFill>
              <a:srgbClr val="000000"/>
            </a:solidFill>
            <a:ln w="47625">
              <a:solidFill>
                <a:srgbClr val="21EF8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Source Han Sans KR Normal"/>
                </a:rPr>
                <a:t>                 가입자의 평균 연령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0">
            <a:off x="1286067" y="398062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2012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9525"/>
              <a:ext cx="782752" cy="426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210 8비트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7406337" y="2788203"/>
            <a:ext cx="10186349" cy="892084"/>
          </a:xfrm>
          <a:custGeom>
            <a:avLst/>
            <a:gdLst/>
            <a:ahLst/>
            <a:cxnLst/>
            <a:rect r="r" b="b" t="t" l="l"/>
            <a:pathLst>
              <a:path h="892084" w="10186349">
                <a:moveTo>
                  <a:pt x="0" y="0"/>
                </a:moveTo>
                <a:lnTo>
                  <a:pt x="10186349" y="0"/>
                </a:lnTo>
                <a:lnTo>
                  <a:pt x="10186349" y="892084"/>
                </a:lnTo>
                <a:lnTo>
                  <a:pt x="0" y="8920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406337" y="4367716"/>
            <a:ext cx="8444602" cy="2856262"/>
          </a:xfrm>
          <a:custGeom>
            <a:avLst/>
            <a:gdLst/>
            <a:ahLst/>
            <a:cxnLst/>
            <a:rect r="r" b="b" t="t" l="l"/>
            <a:pathLst>
              <a:path h="2856262" w="8444602">
                <a:moveTo>
                  <a:pt x="0" y="0"/>
                </a:moveTo>
                <a:lnTo>
                  <a:pt x="8444601" y="0"/>
                </a:lnTo>
                <a:lnTo>
                  <a:pt x="8444601" y="2856263"/>
                </a:lnTo>
                <a:lnTo>
                  <a:pt x="0" y="285626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7041917" y="2513916"/>
            <a:ext cx="10757984" cy="1144825"/>
          </a:xfrm>
          <a:custGeom>
            <a:avLst/>
            <a:gdLst/>
            <a:ahLst/>
            <a:cxnLst/>
            <a:rect r="r" b="b" t="t" l="l"/>
            <a:pathLst>
              <a:path h="1144825" w="10757984">
                <a:moveTo>
                  <a:pt x="0" y="0"/>
                </a:moveTo>
                <a:lnTo>
                  <a:pt x="10757984" y="0"/>
                </a:lnTo>
                <a:lnTo>
                  <a:pt x="10757984" y="1144824"/>
                </a:lnTo>
                <a:lnTo>
                  <a:pt x="0" y="1144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955066" y="4486488"/>
            <a:ext cx="8444602" cy="2732077"/>
          </a:xfrm>
          <a:custGeom>
            <a:avLst/>
            <a:gdLst/>
            <a:ahLst/>
            <a:cxnLst/>
            <a:rect r="r" b="b" t="t" l="l"/>
            <a:pathLst>
              <a:path h="2732077" w="8444602">
                <a:moveTo>
                  <a:pt x="0" y="0"/>
                </a:moveTo>
                <a:lnTo>
                  <a:pt x="8444602" y="0"/>
                </a:lnTo>
                <a:lnTo>
                  <a:pt x="8444602" y="2732077"/>
                </a:lnTo>
                <a:lnTo>
                  <a:pt x="0" y="27320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804070"/>
            <a:ext cx="7198095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FF63D8"/>
                </a:solidFill>
                <a:ea typeface="210 8비트"/>
              </a:rPr>
              <a:t>성별간 COUNT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664300" y="680061"/>
            <a:ext cx="1952265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ea typeface="210 8비트"/>
              </a:rPr>
              <a:t>플레이어 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26804" y="4266763"/>
            <a:ext cx="8205159" cy="3760698"/>
          </a:xfrm>
          <a:custGeom>
            <a:avLst/>
            <a:gdLst/>
            <a:ahLst/>
            <a:cxnLst/>
            <a:rect r="r" b="b" t="t" l="l"/>
            <a:pathLst>
              <a:path h="3760698" w="8205159">
                <a:moveTo>
                  <a:pt x="0" y="0"/>
                </a:moveTo>
                <a:lnTo>
                  <a:pt x="8205159" y="0"/>
                </a:lnTo>
                <a:lnTo>
                  <a:pt x="8205159" y="3760698"/>
                </a:lnTo>
                <a:lnTo>
                  <a:pt x="0" y="37606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01235" y="2201982"/>
            <a:ext cx="10111535" cy="1389534"/>
          </a:xfrm>
          <a:custGeom>
            <a:avLst/>
            <a:gdLst/>
            <a:ahLst/>
            <a:cxnLst/>
            <a:rect r="r" b="b" t="t" l="l"/>
            <a:pathLst>
              <a:path h="1389534" w="10111535">
                <a:moveTo>
                  <a:pt x="0" y="0"/>
                </a:moveTo>
                <a:lnTo>
                  <a:pt x="10111534" y="0"/>
                </a:lnTo>
                <a:lnTo>
                  <a:pt x="10111534" y="1389535"/>
                </a:lnTo>
                <a:lnTo>
                  <a:pt x="0" y="1389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5803" y="2242700"/>
            <a:ext cx="7086600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999">
                <a:solidFill>
                  <a:srgbClr val="FF63D8"/>
                </a:solidFill>
                <a:ea typeface="210 8비트"/>
              </a:rPr>
              <a:t>가입자중 제일 고령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27910" y="711073"/>
            <a:ext cx="4244462" cy="31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ea typeface="210 8비트"/>
              </a:rPr>
              <a:t>최고점수 2500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DAFpn8FCh6o</dc:identifier>
  <dcterms:modified xsi:type="dcterms:W3CDTF">2011-08-01T06:04:30Z</dcterms:modified>
  <cp:revision>1</cp:revision>
  <dc:title>검은색 형광 초록색 형광 분홍색 유행하는 일러스트 창의적인 프레젠테이션</dc:title>
</cp:coreProperties>
</file>